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31" autoAdjust="0"/>
  </p:normalViewPr>
  <p:slideViewPr>
    <p:cSldViewPr snapToGrid="0">
      <p:cViewPr varScale="1">
        <p:scale>
          <a:sx n="86" d="100"/>
          <a:sy n="86" d="100"/>
        </p:scale>
        <p:origin x="-632" y="-1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D3E5CB-571B-4CAC-9FB7-954D747EEE6A}" type="datetimeFigureOut">
              <a:rPr lang="en-US" smtClean="0"/>
              <a:t>11/12/17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594625-A489-4C44-A8A7-0E18871E46C8}" type="slidenum">
              <a:rPr lang="en-US" smtClean="0"/>
              <a:t>‹#›</a:t>
            </a:fld>
            <a:endParaRPr lang="en-US"/>
          </a:p>
        </p:txBody>
      </p:sp>
    </p:spTree>
    <p:extLst>
      <p:ext uri="{BB962C8B-B14F-4D97-AF65-F5344CB8AC3E}">
        <p14:creationId xmlns:p14="http://schemas.microsoft.com/office/powerpoint/2010/main" val="3617222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are several stages that the health system has come through including the cooperation with many of its stakeholders. The U.S health care system can be termed as one of the largest in the world. The approximation spending per year can be approximated to be over $2.5 trillion with this amount split to an average of $20,000 per family of four people in one year. The presentation will be aimed at the definition of concepts that are involved in respect to the U.S health care system. </a:t>
            </a:r>
            <a:endParaRPr lang="en-US" dirty="0"/>
          </a:p>
        </p:txBody>
      </p:sp>
      <p:sp>
        <p:nvSpPr>
          <p:cNvPr id="4" name="Slide Number Placeholder 3"/>
          <p:cNvSpPr>
            <a:spLocks noGrp="1"/>
          </p:cNvSpPr>
          <p:nvPr>
            <p:ph type="sldNum" sz="quarter" idx="10"/>
          </p:nvPr>
        </p:nvSpPr>
        <p:spPr/>
        <p:txBody>
          <a:bodyPr/>
          <a:lstStyle/>
          <a:p>
            <a:fld id="{8B594625-A489-4C44-A8A7-0E18871E46C8}" type="slidenum">
              <a:rPr lang="en-US" smtClean="0"/>
              <a:t>2</a:t>
            </a:fld>
            <a:endParaRPr lang="en-US"/>
          </a:p>
        </p:txBody>
      </p:sp>
    </p:spTree>
    <p:extLst>
      <p:ext uri="{BB962C8B-B14F-4D97-AF65-F5344CB8AC3E}">
        <p14:creationId xmlns:p14="http://schemas.microsoft.com/office/powerpoint/2010/main" val="781312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development of the health care system started in the 19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century. The formalized records were developed during this period and they have been enhanced by the industrial revolution which was being developed during that era. The many steel mill jobs that started in the US led to the workplace injuries that eventually saw the development of health care systems. </a:t>
            </a:r>
          </a:p>
          <a:p>
            <a:r>
              <a:rPr lang="en-US" sz="1200" kern="1200" dirty="0" smtClean="0">
                <a:solidFill>
                  <a:schemeClr val="tx1"/>
                </a:solidFill>
                <a:effectLst/>
                <a:latin typeface="+mn-lt"/>
                <a:ea typeface="+mn-ea"/>
                <a:cs typeface="+mn-cs"/>
              </a:rPr>
              <a:t>The introduction of organized medicine was then experienced. Several organizations such as the American Medical Association (AMA) pushed for the same and gained around 62,000 physicians during the period. </a:t>
            </a:r>
          </a:p>
          <a:p>
            <a:endParaRPr lang="en-US" dirty="0"/>
          </a:p>
        </p:txBody>
      </p:sp>
      <p:sp>
        <p:nvSpPr>
          <p:cNvPr id="4" name="Slide Number Placeholder 3"/>
          <p:cNvSpPr>
            <a:spLocks noGrp="1"/>
          </p:cNvSpPr>
          <p:nvPr>
            <p:ph type="sldNum" sz="quarter" idx="10"/>
          </p:nvPr>
        </p:nvSpPr>
        <p:spPr/>
        <p:txBody>
          <a:bodyPr/>
          <a:lstStyle/>
          <a:p>
            <a:fld id="{8B594625-A489-4C44-A8A7-0E18871E46C8}" type="slidenum">
              <a:rPr lang="en-US" smtClean="0"/>
              <a:t>3</a:t>
            </a:fld>
            <a:endParaRPr lang="en-US"/>
          </a:p>
        </p:txBody>
      </p:sp>
    </p:spTree>
    <p:extLst>
      <p:ext uri="{BB962C8B-B14F-4D97-AF65-F5344CB8AC3E}">
        <p14:creationId xmlns:p14="http://schemas.microsoft.com/office/powerpoint/2010/main" val="358066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act of compulsory healthcare was to be introduced but was ruled out by the working class which was not supportive of the idea. They were making the assumptions that other European nations could have defeated them in the health care sector. </a:t>
            </a:r>
          </a:p>
          <a:p>
            <a:r>
              <a:rPr lang="en-US" sz="1200" kern="1200" dirty="0" smtClean="0">
                <a:solidFill>
                  <a:schemeClr val="tx1"/>
                </a:solidFill>
                <a:effectLst/>
                <a:latin typeface="+mn-lt"/>
                <a:ea typeface="+mn-ea"/>
                <a:cs typeface="+mn-cs"/>
              </a:rPr>
              <a:t>The American Association of Labor Legislation (AALL) was the main organization that was involved in the several reforms in the health care system. Their legislation targeted the working class together with the low income citizens and children. It had the amendment that the qualified recipients would have a sick pay with maternity benefits including a death benefit. Actually the bill modified the system so much to the inclusion of the bill that is being used currently. It helped much in the shaping the system and introducing the important conditions in place. The cost of these benefits would be split between states, employers, and employees.</a:t>
            </a:r>
          </a:p>
          <a:p>
            <a:endParaRPr lang="en-US" dirty="0"/>
          </a:p>
        </p:txBody>
      </p:sp>
      <p:sp>
        <p:nvSpPr>
          <p:cNvPr id="4" name="Slide Number Placeholder 3"/>
          <p:cNvSpPr>
            <a:spLocks noGrp="1"/>
          </p:cNvSpPr>
          <p:nvPr>
            <p:ph type="sldNum" sz="quarter" idx="10"/>
          </p:nvPr>
        </p:nvSpPr>
        <p:spPr/>
        <p:txBody>
          <a:bodyPr/>
          <a:lstStyle/>
          <a:p>
            <a:fld id="{8B594625-A489-4C44-A8A7-0E18871E46C8}" type="slidenum">
              <a:rPr lang="en-US" smtClean="0"/>
              <a:t>5</a:t>
            </a:fld>
            <a:endParaRPr lang="en-US"/>
          </a:p>
        </p:txBody>
      </p:sp>
    </p:spTree>
    <p:extLst>
      <p:ext uri="{BB962C8B-B14F-4D97-AF65-F5344CB8AC3E}">
        <p14:creationId xmlns:p14="http://schemas.microsoft.com/office/powerpoint/2010/main" val="3804652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much as the bill was good and even supported by AMA, other societies had objections to it. They made their basis to the compensation of doctors that was not clearly defined.  The opposition made the AMA back down their support for the bill. The question of union leaders came in where they feared that the health insurance introduced would weaken them from insurance benefits that they negotiated for union members. </a:t>
            </a:r>
          </a:p>
          <a:p>
            <a:r>
              <a:rPr lang="en-US" sz="1200" kern="1200" dirty="0" smtClean="0">
                <a:solidFill>
                  <a:schemeClr val="tx1"/>
                </a:solidFill>
                <a:effectLst/>
                <a:latin typeface="+mn-lt"/>
                <a:ea typeface="+mn-ea"/>
                <a:cs typeface="+mn-cs"/>
              </a:rPr>
              <a:t>The National health expenses (NHE) were high making 13.3 percent of GDP. This fact was a result of the several bills that had been passed including the updating of the Medicare to include prescription drug coverage.  The idea received rejection from the Medicare Prescription Drug act which was passed. </a:t>
            </a:r>
          </a:p>
          <a:p>
            <a:r>
              <a:rPr lang="en-US" sz="1200" kern="1200" dirty="0" smtClean="0">
                <a:solidFill>
                  <a:schemeClr val="tx1"/>
                </a:solidFill>
                <a:effectLst/>
                <a:latin typeface="+mn-lt"/>
                <a:ea typeface="+mn-ea"/>
                <a:cs typeface="+mn-cs"/>
              </a:rPr>
              <a:t>The history of Healthcare has slowed since the national healthcare debate was tabled with the increased threats of criminal activities. </a:t>
            </a:r>
          </a:p>
          <a:p>
            <a:endParaRPr lang="en-US" dirty="0"/>
          </a:p>
        </p:txBody>
      </p:sp>
      <p:sp>
        <p:nvSpPr>
          <p:cNvPr id="4" name="Slide Number Placeholder 3"/>
          <p:cNvSpPr>
            <a:spLocks noGrp="1"/>
          </p:cNvSpPr>
          <p:nvPr>
            <p:ph type="sldNum" sz="quarter" idx="10"/>
          </p:nvPr>
        </p:nvSpPr>
        <p:spPr/>
        <p:txBody>
          <a:bodyPr/>
          <a:lstStyle/>
          <a:p>
            <a:fld id="{8B594625-A489-4C44-A8A7-0E18871E46C8}" type="slidenum">
              <a:rPr lang="en-US" smtClean="0"/>
              <a:t>6</a:t>
            </a:fld>
            <a:endParaRPr lang="en-US"/>
          </a:p>
        </p:txBody>
      </p:sp>
    </p:spTree>
    <p:extLst>
      <p:ext uri="{BB962C8B-B14F-4D97-AF65-F5344CB8AC3E}">
        <p14:creationId xmlns:p14="http://schemas.microsoft.com/office/powerpoint/2010/main" val="4275276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594625-A489-4C44-A8A7-0E18871E46C8}" type="slidenum">
              <a:rPr lang="en-US" smtClean="0"/>
              <a:t>7</a:t>
            </a:fld>
            <a:endParaRPr lang="en-US"/>
          </a:p>
        </p:txBody>
      </p:sp>
    </p:spTree>
    <p:extLst>
      <p:ext uri="{BB962C8B-B14F-4D97-AF65-F5344CB8AC3E}">
        <p14:creationId xmlns:p14="http://schemas.microsoft.com/office/powerpoint/2010/main" val="1876485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government makes sure that the healthcare system is accessible. It makes sure that there is the aspect of equitability. All the executive health care delivery system is managed by the government and make sure that the financial statues of the system are adhered to in the long run. Policies are formulated by the government and major decisions made for the purpose of success of the system. The government also makes sure that there is autonomy and dependence of the system. Programs are made to run smoothly and ensure that there is provision of medicine in all the levels of the system. The government will make sure that the population is stabilized and able to protect the health of all its citizens. </a:t>
            </a:r>
          </a:p>
          <a:p>
            <a:r>
              <a:rPr lang="en-US" sz="1200" kern="1200" dirty="0" smtClean="0">
                <a:solidFill>
                  <a:schemeClr val="tx1"/>
                </a:solidFill>
                <a:effectLst/>
                <a:latin typeface="+mn-lt"/>
                <a:ea typeface="+mn-ea"/>
                <a:cs typeface="+mn-cs"/>
              </a:rPr>
              <a:t>The public plays an important role in the system. It ensures that there are several opinions that are impacted on the system. The improvements that are made are all aimed at the satisfaction of the public in general, without the public, the US health care system could not have been made for improvements. There could be the same rules and principles in all the eras. For the purpose of change, there should be a platform in which people rate and criticize the existing system for the purpose of making progress. </a:t>
            </a:r>
          </a:p>
          <a:p>
            <a:r>
              <a:rPr lang="en-US" sz="1200" kern="1200" dirty="0" smtClean="0">
                <a:solidFill>
                  <a:schemeClr val="tx1"/>
                </a:solidFill>
                <a:effectLst/>
                <a:latin typeface="+mn-lt"/>
                <a:ea typeface="+mn-ea"/>
                <a:cs typeface="+mn-cs"/>
              </a:rPr>
              <a:t>The healthcare provider are major stakeholders. They include the community health care professionals and doctors. They give guide to the workers who are in the system. They are the providers of the system that work in the governing bodies for the purpose of making engagements in the system. The US health care system is complex and needs the involvement of all the stakeholders for the purpose of its success. </a:t>
            </a:r>
          </a:p>
          <a:p>
            <a:endParaRPr lang="en-US" dirty="0"/>
          </a:p>
        </p:txBody>
      </p:sp>
      <p:sp>
        <p:nvSpPr>
          <p:cNvPr id="4" name="Slide Number Placeholder 3"/>
          <p:cNvSpPr>
            <a:spLocks noGrp="1"/>
          </p:cNvSpPr>
          <p:nvPr>
            <p:ph type="sldNum" sz="quarter" idx="10"/>
          </p:nvPr>
        </p:nvSpPr>
        <p:spPr/>
        <p:txBody>
          <a:bodyPr/>
          <a:lstStyle/>
          <a:p>
            <a:fld id="{8B594625-A489-4C44-A8A7-0E18871E46C8}" type="slidenum">
              <a:rPr lang="en-US" smtClean="0"/>
              <a:t>8</a:t>
            </a:fld>
            <a:endParaRPr lang="en-US"/>
          </a:p>
        </p:txBody>
      </p:sp>
    </p:spTree>
    <p:extLst>
      <p:ext uri="{BB962C8B-B14F-4D97-AF65-F5344CB8AC3E}">
        <p14:creationId xmlns:p14="http://schemas.microsoft.com/office/powerpoint/2010/main" val="3709297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11/12/17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11/12/17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11/12/17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11/12/17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9757" y="1401379"/>
            <a:ext cx="7766936" cy="1646299"/>
          </a:xfrm>
        </p:spPr>
        <p:txBody>
          <a:bodyPr/>
          <a:lstStyle/>
          <a:p>
            <a:pPr algn="ctr"/>
            <a:r>
              <a:rPr lang="en-US" dirty="0" smtClean="0"/>
              <a:t>OVERVIEW OF THE U.S. HEALTHCARE SYSTEM</a:t>
            </a:r>
            <a:endParaRPr lang="en-US" dirty="0"/>
          </a:p>
        </p:txBody>
      </p:sp>
      <p:sp>
        <p:nvSpPr>
          <p:cNvPr id="3" name="Subtitle 2"/>
          <p:cNvSpPr>
            <a:spLocks noGrp="1"/>
          </p:cNvSpPr>
          <p:nvPr>
            <p:ph type="subTitle" idx="1"/>
          </p:nvPr>
        </p:nvSpPr>
        <p:spPr>
          <a:xfrm>
            <a:off x="1462133" y="3282459"/>
            <a:ext cx="7811870" cy="2563723"/>
          </a:xfrm>
        </p:spPr>
        <p:txBody>
          <a:bodyPr>
            <a:normAutofit lnSpcReduction="10000"/>
          </a:bodyPr>
          <a:lstStyle/>
          <a:p>
            <a:pPr algn="l"/>
            <a:endParaRPr lang="en-US" dirty="0" smtClean="0"/>
          </a:p>
          <a:p>
            <a:pPr algn="l"/>
            <a:endParaRPr lang="en-US" dirty="0"/>
          </a:p>
          <a:p>
            <a:pPr algn="l"/>
            <a:r>
              <a:rPr lang="en-US" sz="2400" dirty="0" smtClean="0"/>
              <a:t>Name: </a:t>
            </a:r>
            <a:endParaRPr lang="en-US" sz="2400" dirty="0" smtClean="0"/>
          </a:p>
          <a:p>
            <a:pPr algn="l"/>
            <a:r>
              <a:rPr lang="en-US" sz="2400" dirty="0" smtClean="0"/>
              <a:t>Date</a:t>
            </a:r>
            <a:r>
              <a:rPr lang="en-US" sz="2400" dirty="0" smtClean="0"/>
              <a:t>: </a:t>
            </a:r>
            <a:endParaRPr lang="en-US" sz="2400" dirty="0"/>
          </a:p>
          <a:p>
            <a:pPr algn="l"/>
            <a:r>
              <a:rPr lang="en-US" sz="2400" dirty="0" smtClean="0"/>
              <a:t>Course name: </a:t>
            </a:r>
          </a:p>
          <a:p>
            <a:pPr algn="l"/>
            <a:r>
              <a:rPr lang="en-US" sz="2400" dirty="0" smtClean="0"/>
              <a:t>Instructor</a:t>
            </a:r>
            <a:r>
              <a:rPr lang="en-US" sz="2400" smtClean="0"/>
              <a:t>: </a:t>
            </a:r>
            <a:endParaRPr lang="en-US" sz="2400" dirty="0" smtClean="0"/>
          </a:p>
          <a:p>
            <a:pPr algn="l"/>
            <a:endParaRPr lang="en-US" sz="2400" dirty="0" smtClean="0"/>
          </a:p>
          <a:p>
            <a:pPr algn="l"/>
            <a:endParaRPr lang="en-US" sz="2400" dirty="0"/>
          </a:p>
        </p:txBody>
      </p:sp>
    </p:spTree>
    <p:extLst>
      <p:ext uri="{BB962C8B-B14F-4D97-AF65-F5344CB8AC3E}">
        <p14:creationId xmlns:p14="http://schemas.microsoft.com/office/powerpoint/2010/main" val="2355511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52945"/>
          </a:xfrm>
        </p:spPr>
        <p:txBody>
          <a:bodyPr>
            <a:normAutofit/>
          </a:bodyPr>
          <a:lstStyle/>
          <a:p>
            <a:r>
              <a:rPr lang="en-US" sz="4800" dirty="0" smtClean="0">
                <a:latin typeface="Times New Roman" panose="02020603050405020304" pitchFamily="18" charset="0"/>
                <a:cs typeface="Times New Roman" panose="02020603050405020304" pitchFamily="18" charset="0"/>
              </a:rPr>
              <a:t>Introduction </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2000" dirty="0"/>
              <a:t>There are several stages that the health system has come through including the cooperation with many of its stakeholders. </a:t>
            </a:r>
            <a:endParaRPr lang="en-US" sz="2000" dirty="0" smtClean="0"/>
          </a:p>
          <a:p>
            <a:r>
              <a:rPr lang="en-US" sz="2000" dirty="0"/>
              <a:t>The U.S health care system can be termed as one of the largest in the world</a:t>
            </a:r>
            <a:r>
              <a:rPr lang="en-US" sz="2000" dirty="0" smtClean="0"/>
              <a:t>.</a:t>
            </a:r>
          </a:p>
          <a:p>
            <a:r>
              <a:rPr lang="en-US" sz="2000" dirty="0"/>
              <a:t>The presentation will be all based on the general overview of the health care system of the United States of America. </a:t>
            </a:r>
            <a:endParaRPr lang="en-US" sz="2000" dirty="0" smtClean="0"/>
          </a:p>
          <a:p>
            <a:r>
              <a:rPr lang="en-US" sz="2000" dirty="0"/>
              <a:t>The presentation will be aimed at the definition of concepts that are involved in respect to the U.S health care system. </a:t>
            </a:r>
            <a:r>
              <a:rPr lang="en-US" sz="2000" dirty="0" smtClean="0"/>
              <a:t> </a:t>
            </a:r>
          </a:p>
          <a:p>
            <a:endParaRPr lang="en-US" dirty="0"/>
          </a:p>
        </p:txBody>
      </p:sp>
    </p:spTree>
    <p:extLst>
      <p:ext uri="{BB962C8B-B14F-4D97-AF65-F5344CB8AC3E}">
        <p14:creationId xmlns:p14="http://schemas.microsoft.com/office/powerpoint/2010/main" val="1331347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U.S health care system</a:t>
            </a:r>
            <a:r>
              <a:rPr lang="en-US" dirty="0"/>
              <a:t/>
            </a:r>
            <a:br>
              <a:rPr lang="en-US" dirty="0"/>
            </a:br>
            <a:endParaRPr lang="en-US" dirty="0"/>
          </a:p>
        </p:txBody>
      </p:sp>
      <p:sp>
        <p:nvSpPr>
          <p:cNvPr id="3" name="Content Placeholder 2"/>
          <p:cNvSpPr>
            <a:spLocks noGrp="1"/>
          </p:cNvSpPr>
          <p:nvPr>
            <p:ph idx="1"/>
          </p:nvPr>
        </p:nvSpPr>
        <p:spPr/>
        <p:txBody>
          <a:bodyPr/>
          <a:lstStyle/>
          <a:p>
            <a:r>
              <a:rPr lang="en-US" sz="2400" dirty="0"/>
              <a:t>The development of the health care system started in the 19</a:t>
            </a:r>
            <a:r>
              <a:rPr lang="en-US" sz="2400" baseline="30000" dirty="0"/>
              <a:t>th</a:t>
            </a:r>
            <a:r>
              <a:rPr lang="en-US" sz="2400" dirty="0"/>
              <a:t> century. </a:t>
            </a:r>
            <a:endParaRPr lang="en-US" sz="2400" dirty="0" smtClean="0"/>
          </a:p>
          <a:p>
            <a:r>
              <a:rPr lang="en-US" sz="2400" dirty="0" smtClean="0"/>
              <a:t>It was enhanced </a:t>
            </a:r>
            <a:r>
              <a:rPr lang="en-US" sz="2400" dirty="0"/>
              <a:t>by the industrial revolution which was being developed during that </a:t>
            </a:r>
            <a:r>
              <a:rPr lang="en-US" sz="2400" dirty="0" smtClean="0"/>
              <a:t>era</a:t>
            </a:r>
          </a:p>
          <a:p>
            <a:r>
              <a:rPr lang="en-US" sz="2400" dirty="0"/>
              <a:t>Several organizations such as the American Medical Association (AMA) </a:t>
            </a:r>
            <a:r>
              <a:rPr lang="en-US" sz="2400" dirty="0" smtClean="0"/>
              <a:t>were developed following the system.</a:t>
            </a:r>
          </a:p>
          <a:p>
            <a:r>
              <a:rPr lang="en-US" sz="2400" dirty="0" smtClean="0"/>
              <a:t>Unions also followed the development of organizations</a:t>
            </a:r>
          </a:p>
          <a:p>
            <a:endParaRPr lang="en-US" dirty="0"/>
          </a:p>
        </p:txBody>
      </p:sp>
    </p:spTree>
    <p:extLst>
      <p:ext uri="{BB962C8B-B14F-4D97-AF65-F5344CB8AC3E}">
        <p14:creationId xmlns:p14="http://schemas.microsoft.com/office/powerpoint/2010/main" val="2625015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358901" y="1092200"/>
            <a:ext cx="8305800" cy="3771900"/>
          </a:xfrm>
          <a:prstGeom prst="rect">
            <a:avLst/>
          </a:prstGeom>
        </p:spPr>
      </p:pic>
      <p:sp>
        <p:nvSpPr>
          <p:cNvPr id="5" name="TextBox 4"/>
          <p:cNvSpPr txBox="1"/>
          <p:nvPr/>
        </p:nvSpPr>
        <p:spPr>
          <a:xfrm>
            <a:off x="1955800" y="4965700"/>
            <a:ext cx="4889500" cy="553998"/>
          </a:xfrm>
          <a:prstGeom prst="rect">
            <a:avLst/>
          </a:prstGeom>
          <a:noFill/>
        </p:spPr>
        <p:txBody>
          <a:bodyPr wrap="square" rtlCol="0">
            <a:spAutoFit/>
          </a:bodyPr>
          <a:lstStyle/>
          <a:p>
            <a:r>
              <a:rPr lang="en-US" sz="1200" dirty="0" smtClean="0"/>
              <a:t>Figure 1: </a:t>
            </a:r>
            <a:r>
              <a:rPr lang="en-US" sz="1200" dirty="0"/>
              <a:t> Number of health care service </a:t>
            </a:r>
            <a:r>
              <a:rPr lang="en-US" sz="1200" dirty="0" smtClean="0"/>
              <a:t>encounters for recent years</a:t>
            </a:r>
            <a:endParaRPr lang="en-US" sz="1200" dirty="0"/>
          </a:p>
          <a:p>
            <a:endParaRPr lang="en-US" dirty="0"/>
          </a:p>
        </p:txBody>
      </p:sp>
    </p:spTree>
    <p:extLst>
      <p:ext uri="{BB962C8B-B14F-4D97-AF65-F5344CB8AC3E}">
        <p14:creationId xmlns:p14="http://schemas.microsoft.com/office/powerpoint/2010/main" val="870203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320801"/>
            <a:ext cx="8596668" cy="4720562"/>
          </a:xfrm>
        </p:spPr>
        <p:txBody>
          <a:bodyPr/>
          <a:lstStyle/>
          <a:p>
            <a:r>
              <a:rPr lang="en-US" sz="2400" dirty="0"/>
              <a:t>The act of compulsory healthcare was to be introduced but was ruled out by the working class which was not supportive of the idea. </a:t>
            </a:r>
            <a:endParaRPr lang="en-US" sz="2400" dirty="0" smtClean="0"/>
          </a:p>
          <a:p>
            <a:r>
              <a:rPr lang="en-US" sz="2400" dirty="0"/>
              <a:t>The American Association of Labor Legislation (AALL) was the main organization that was involved in the several reforms in the health care system. </a:t>
            </a:r>
            <a:endParaRPr lang="en-US" sz="2400" dirty="0" smtClean="0"/>
          </a:p>
          <a:p>
            <a:r>
              <a:rPr lang="en-US" sz="2400" dirty="0"/>
              <a:t>T</a:t>
            </a:r>
            <a:r>
              <a:rPr lang="en-US" sz="2400" dirty="0" smtClean="0"/>
              <a:t>he </a:t>
            </a:r>
            <a:r>
              <a:rPr lang="en-US" sz="2400" dirty="0"/>
              <a:t>bill modified the system so much to the inclusion of the bill that is being used currently. </a:t>
            </a:r>
            <a:endParaRPr lang="en-US" sz="2400" dirty="0" smtClean="0"/>
          </a:p>
          <a:p>
            <a:endParaRPr lang="en-US" dirty="0"/>
          </a:p>
        </p:txBody>
      </p:sp>
    </p:spTree>
    <p:extLst>
      <p:ext uri="{BB962C8B-B14F-4D97-AF65-F5344CB8AC3E}">
        <p14:creationId xmlns:p14="http://schemas.microsoft.com/office/powerpoint/2010/main" val="2548260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927101"/>
            <a:ext cx="8596668" cy="5114262"/>
          </a:xfrm>
        </p:spPr>
        <p:txBody>
          <a:bodyPr/>
          <a:lstStyle/>
          <a:p>
            <a:r>
              <a:rPr lang="en-US" sz="2000" dirty="0"/>
              <a:t>As much as the bill was good and even supported by AMA, other societies had objections to it. </a:t>
            </a:r>
            <a:endParaRPr lang="en-US" sz="2000" dirty="0" smtClean="0"/>
          </a:p>
          <a:p>
            <a:r>
              <a:rPr lang="en-US" sz="2000" dirty="0"/>
              <a:t> The opposition made the AMA back down their support for the bill. </a:t>
            </a:r>
            <a:endParaRPr lang="en-US" sz="2000" dirty="0" smtClean="0"/>
          </a:p>
          <a:p>
            <a:r>
              <a:rPr lang="en-US" sz="2000" dirty="0"/>
              <a:t>The question of union leaders came in </a:t>
            </a:r>
            <a:r>
              <a:rPr lang="en-US" sz="2000" dirty="0" smtClean="0"/>
              <a:t>place and threatened the introduction of health insurance. </a:t>
            </a:r>
          </a:p>
          <a:p>
            <a:r>
              <a:rPr lang="en-US" sz="2000" dirty="0"/>
              <a:t>The National health expenses (NHE) were high making 13.3 percent of GDP. </a:t>
            </a:r>
            <a:endParaRPr lang="en-US" sz="2000" dirty="0" smtClean="0"/>
          </a:p>
          <a:p>
            <a:r>
              <a:rPr lang="en-US" sz="2000" dirty="0"/>
              <a:t>The history of Healthcare has slowed since the national healthcare debate was tabled with the increased threats of criminal activities. </a:t>
            </a:r>
          </a:p>
          <a:p>
            <a:endParaRPr lang="en-US" dirty="0" smtClean="0"/>
          </a:p>
          <a:p>
            <a:endParaRPr lang="en-US" dirty="0"/>
          </a:p>
        </p:txBody>
      </p:sp>
    </p:spTree>
    <p:extLst>
      <p:ext uri="{BB962C8B-B14F-4D97-AF65-F5344CB8AC3E}">
        <p14:creationId xmlns:p14="http://schemas.microsoft.com/office/powerpoint/2010/main" val="1537132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77900"/>
          </a:xfrm>
        </p:spPr>
        <p:txBody>
          <a:bodyPr/>
          <a:lstStyle/>
          <a:p>
            <a:r>
              <a:rPr lang="en-US" dirty="0" smtClean="0"/>
              <a:t>Stakeholders </a:t>
            </a:r>
            <a:endParaRPr lang="en-US" dirty="0"/>
          </a:p>
        </p:txBody>
      </p:sp>
      <p:sp>
        <p:nvSpPr>
          <p:cNvPr id="3" name="Content Placeholder 2"/>
          <p:cNvSpPr>
            <a:spLocks noGrp="1"/>
          </p:cNvSpPr>
          <p:nvPr>
            <p:ph idx="1"/>
          </p:nvPr>
        </p:nvSpPr>
        <p:spPr/>
        <p:txBody>
          <a:bodyPr/>
          <a:lstStyle/>
          <a:p>
            <a:r>
              <a:rPr lang="en-US" sz="2400" dirty="0"/>
              <a:t>The main stakeholders of the US healthcare system include the:</a:t>
            </a:r>
          </a:p>
          <a:p>
            <a:pPr lvl="0"/>
            <a:r>
              <a:rPr lang="en-US" sz="2400" dirty="0"/>
              <a:t>Government</a:t>
            </a:r>
          </a:p>
          <a:p>
            <a:pPr lvl="0"/>
            <a:r>
              <a:rPr lang="en-US" sz="2400" dirty="0"/>
              <a:t>Public</a:t>
            </a:r>
          </a:p>
          <a:p>
            <a:pPr lvl="0"/>
            <a:r>
              <a:rPr lang="en-US" sz="2400" dirty="0"/>
              <a:t>Healthcare providers</a:t>
            </a:r>
          </a:p>
          <a:p>
            <a:endParaRPr lang="en-US" dirty="0"/>
          </a:p>
        </p:txBody>
      </p:sp>
    </p:spTree>
    <p:extLst>
      <p:ext uri="{BB962C8B-B14F-4D97-AF65-F5344CB8AC3E}">
        <p14:creationId xmlns:p14="http://schemas.microsoft.com/office/powerpoint/2010/main" val="377257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749301"/>
            <a:ext cx="8596668" cy="5292062"/>
          </a:xfrm>
        </p:spPr>
        <p:txBody>
          <a:bodyPr/>
          <a:lstStyle/>
          <a:p>
            <a:r>
              <a:rPr lang="en-US" dirty="0"/>
              <a:t>The government makes sure that the healthcare system is accessible. </a:t>
            </a:r>
            <a:endParaRPr lang="en-US" dirty="0" smtClean="0"/>
          </a:p>
          <a:p>
            <a:r>
              <a:rPr lang="en-US" dirty="0" smtClean="0"/>
              <a:t>The public ensures </a:t>
            </a:r>
            <a:r>
              <a:rPr lang="en-US" dirty="0"/>
              <a:t>that there are several opinions that are impacted on the system. </a:t>
            </a:r>
            <a:endParaRPr lang="en-US" dirty="0" smtClean="0"/>
          </a:p>
          <a:p>
            <a:r>
              <a:rPr lang="en-US" dirty="0" smtClean="0"/>
              <a:t>The health providers work </a:t>
            </a:r>
            <a:r>
              <a:rPr lang="en-US" dirty="0"/>
              <a:t>in the governing bodies for the purpose of making engagements in the system. </a:t>
            </a:r>
          </a:p>
        </p:txBody>
      </p:sp>
    </p:spTree>
    <p:extLst>
      <p:ext uri="{BB962C8B-B14F-4D97-AF65-F5344CB8AC3E}">
        <p14:creationId xmlns:p14="http://schemas.microsoft.com/office/powerpoint/2010/main" val="3796915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89000"/>
          </a:xfrm>
        </p:spPr>
        <p:txBody>
          <a:bodyPr/>
          <a:lstStyle/>
          <a:p>
            <a:r>
              <a:rPr lang="en-US" dirty="0" smtClean="0"/>
              <a:t>Reference </a:t>
            </a:r>
            <a:endParaRPr lang="en-US" dirty="0"/>
          </a:p>
        </p:txBody>
      </p:sp>
      <p:sp>
        <p:nvSpPr>
          <p:cNvPr id="3" name="Content Placeholder 2"/>
          <p:cNvSpPr>
            <a:spLocks noGrp="1"/>
          </p:cNvSpPr>
          <p:nvPr>
            <p:ph idx="1"/>
          </p:nvPr>
        </p:nvSpPr>
        <p:spPr/>
        <p:txBody>
          <a:bodyPr/>
          <a:lstStyle/>
          <a:p>
            <a:r>
              <a:rPr lang="en-US" dirty="0" err="1"/>
              <a:t>Zimlichman</a:t>
            </a:r>
            <a:r>
              <a:rPr lang="en-US" dirty="0"/>
              <a:t>, E., Henderson, D., </a:t>
            </a:r>
            <a:r>
              <a:rPr lang="en-US" dirty="0" err="1"/>
              <a:t>Tamir</a:t>
            </a:r>
            <a:r>
              <a:rPr lang="en-US" dirty="0"/>
              <a:t>, O., Franz, C., Song, P., </a:t>
            </a:r>
            <a:r>
              <a:rPr lang="en-US" dirty="0" err="1"/>
              <a:t>Yamin</a:t>
            </a:r>
            <a:r>
              <a:rPr lang="en-US" dirty="0"/>
              <a:t>, C. K., ... &amp; Bates, D. W. (2013). Health care–associated infections: a meta-analysis of costs and financial impact on the US health care system. </a:t>
            </a:r>
            <a:r>
              <a:rPr lang="en-US" i="1" dirty="0"/>
              <a:t>JAMA internal medicine</a:t>
            </a:r>
            <a:r>
              <a:rPr lang="en-US" dirty="0"/>
              <a:t>, </a:t>
            </a:r>
            <a:r>
              <a:rPr lang="en-US" i="1" dirty="0"/>
              <a:t>173</a:t>
            </a:r>
            <a:r>
              <a:rPr lang="en-US" dirty="0"/>
              <a:t>(22), 2039-2046</a:t>
            </a:r>
            <a:r>
              <a:rPr lang="en-US" dirty="0" smtClean="0"/>
              <a:t>.</a:t>
            </a:r>
          </a:p>
          <a:p>
            <a:r>
              <a:rPr lang="en-US" dirty="0"/>
              <a:t>Davis, K., </a:t>
            </a:r>
            <a:r>
              <a:rPr lang="en-US" dirty="0" err="1"/>
              <a:t>Stremikis</a:t>
            </a:r>
            <a:r>
              <a:rPr lang="en-US" dirty="0"/>
              <a:t>, K., Schoen, C., &amp; Squires, D. (2014). Mirror, mirror on the wall, 2014 update: how the US health care system compares internationally. </a:t>
            </a:r>
            <a:r>
              <a:rPr lang="en-US" i="1" dirty="0"/>
              <a:t>The Commonwealth Fund</a:t>
            </a:r>
            <a:r>
              <a:rPr lang="en-US" dirty="0"/>
              <a:t>, </a:t>
            </a:r>
            <a:r>
              <a:rPr lang="en-US" i="1" dirty="0"/>
              <a:t>16</a:t>
            </a:r>
            <a:r>
              <a:rPr lang="en-US" dirty="0"/>
              <a:t>, 1-31</a:t>
            </a:r>
            <a:r>
              <a:rPr lang="en-US" dirty="0" smtClean="0"/>
              <a:t>.</a:t>
            </a:r>
          </a:p>
          <a:p>
            <a:r>
              <a:rPr lang="en-US" dirty="0" err="1"/>
              <a:t>Boulware</a:t>
            </a:r>
            <a:r>
              <a:rPr lang="en-US" dirty="0"/>
              <a:t>, L. E., Cooper, L. A., Ratner, L. E., </a:t>
            </a:r>
            <a:r>
              <a:rPr lang="en-US" dirty="0" err="1"/>
              <a:t>LaVeist</a:t>
            </a:r>
            <a:r>
              <a:rPr lang="en-US" dirty="0"/>
              <a:t>, T. A., &amp; </a:t>
            </a:r>
            <a:r>
              <a:rPr lang="en-US" dirty="0" err="1"/>
              <a:t>Powe</a:t>
            </a:r>
            <a:r>
              <a:rPr lang="en-US" dirty="0"/>
              <a:t>, N. R. (2016). Race and trust in the health care system. </a:t>
            </a:r>
            <a:r>
              <a:rPr lang="en-US" i="1" dirty="0"/>
              <a:t>Public health reports</a:t>
            </a:r>
            <a:r>
              <a:rPr lang="en-US" dirty="0"/>
              <a:t>.</a:t>
            </a:r>
          </a:p>
        </p:txBody>
      </p:sp>
    </p:spTree>
    <p:extLst>
      <p:ext uri="{BB962C8B-B14F-4D97-AF65-F5344CB8AC3E}">
        <p14:creationId xmlns:p14="http://schemas.microsoft.com/office/powerpoint/2010/main" val="161456425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49</TotalTime>
  <Words>1247</Words>
  <Application>Microsoft Macintosh PowerPoint</Application>
  <PresentationFormat>Custom</PresentationFormat>
  <Paragraphs>55</Paragraphs>
  <Slides>9</Slides>
  <Notes>6</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OVERVIEW OF THE U.S. HEALTHCARE SYSTEM</vt:lpstr>
      <vt:lpstr>Introduction </vt:lpstr>
      <vt:lpstr>History of U.S health care system </vt:lpstr>
      <vt:lpstr>PowerPoint Presentation</vt:lpstr>
      <vt:lpstr>PowerPoint Presentation</vt:lpstr>
      <vt:lpstr>PowerPoint Presentation</vt:lpstr>
      <vt:lpstr>Stakeholders </vt:lpstr>
      <vt:lpstr>PowerPoint Presentation</vt:lpstr>
      <vt:lpstr>Reference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THE U.S. HEALTHCARE SYSTEM</dc:title>
  <dc:creator>ALLAN</dc:creator>
  <cp:lastModifiedBy>Moses Ojebode</cp:lastModifiedBy>
  <cp:revision>8</cp:revision>
  <dcterms:created xsi:type="dcterms:W3CDTF">2017-10-31T11:00:56Z</dcterms:created>
  <dcterms:modified xsi:type="dcterms:W3CDTF">2017-11-12T14:13:29Z</dcterms:modified>
</cp:coreProperties>
</file>